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8" r:id="rId3"/>
    <p:sldId id="257" r:id="rId4"/>
    <p:sldId id="260" r:id="rId5"/>
    <p:sldId id="261" r:id="rId6"/>
    <p:sldId id="266" r:id="rId7"/>
    <p:sldId id="265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>
      <p:cViewPr>
        <p:scale>
          <a:sx n="106" d="100"/>
          <a:sy n="106" d="100"/>
        </p:scale>
        <p:origin x="29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4-06T19:50:55.598"/>
    </inkml:context>
    <inkml:brush xml:id="br0">
      <inkml:brushProperty name="width" value="0.06667" units="cm"/>
      <inkml:brushProperty name="height" value="0.06667" units="cm"/>
    </inkml:brush>
  </inkml:definitions>
  <inkml:traceGroup>
    <inkml:annotationXML>
      <emma:emma xmlns:emma="http://www.w3.org/2003/04/emma" version="1.0">
        <emma:interpretation id="{0117BD0C-AD99-4653-9AD9-3023E7A84A83}" emma:medium="tactile" emma:mode="ink">
          <msink:context xmlns:msink="http://schemas.microsoft.com/ink/2010/main" type="writingRegion" rotatedBoundingBox="12157,1183 12211,1183 12211,1281 12157,1281"/>
        </emma:interpretation>
      </emma:emma>
    </inkml:annotationXML>
    <inkml:traceGroup>
      <inkml:annotationXML>
        <emma:emma xmlns:emma="http://www.w3.org/2003/04/emma" version="1.0">
          <emma:interpretation id="{D4A04492-9F47-4D55-AEC9-9FC5E7AC4443}" emma:medium="tactile" emma:mode="ink">
            <msink:context xmlns:msink="http://schemas.microsoft.com/ink/2010/main" type="paragraph" rotatedBoundingBox="12157,1183 12211,1183 12211,1281 12157,12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F982C4D-C690-49AE-B00F-4F32BB00DE2B}" emma:medium="tactile" emma:mode="ink">
              <msink:context xmlns:msink="http://schemas.microsoft.com/ink/2010/main" type="line" rotatedBoundingBox="12157,1183 12211,1183 12211,1281 12157,1281"/>
            </emma:interpretation>
          </emma:emma>
        </inkml:annotationXML>
        <inkml:traceGroup>
          <inkml:annotationXML>
            <emma:emma xmlns:emma="http://www.w3.org/2003/04/emma" version="1.0">
              <emma:interpretation id="{1B2120DD-2CF1-4399-B1B4-3247C059AD29}" emma:medium="tactile" emma:mode="ink">
                <msink:context xmlns:msink="http://schemas.microsoft.com/ink/2010/main" type="inkWord" rotatedBoundingBox="12157,1183 12211,1183 12211,1281 12157,1281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'</emma:literal>
                </emma:interpretation>
                <emma:interpretation id="interp3" emma:lang="en-US" emma:confidence="0">
                  <emma:literal>&lt;</emma:literal>
                </emma:interpretation>
                <emma:interpretation id="interp4" emma:lang="en-US" emma:confidence="0">
                  <emma:literal>C</emma:literal>
                </emma:interpretation>
              </emma:one-of>
            </emma:emma>
          </inkml:annotationXML>
          <inkml:trace contextRef="#ctx0" brushRef="#br0">6274 5199 512,'-22'-33'256,"48"7"-640,-17 15 384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4-06T19:52:36.409"/>
    </inkml:context>
    <inkml:brush xml:id="br0">
      <inkml:brushProperty name="width" value="0.06667" units="cm"/>
      <inkml:brushProperty name="height" value="0.06667" units="cm"/>
    </inkml:brush>
  </inkml:definitions>
  <inkml:trace contextRef="#ctx0" brushRef="#br0">942 6024 2816,'0'0'1408,"5"-5"-1664,-5 5 1536,0 5-1536,0 4 128,0 5-384,0-5 128,0 0 0,0-9 128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027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6075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fld id="{87DE6118-2437-4B30-8E3C-4D2BE6020583}" type="datetimeFigureOut">
              <a:rPr lang="en-US" smtClean="0"/>
              <a:pPr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690995" y="6484974"/>
            <a:ext cx="359165" cy="320040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56210" y="6473058"/>
            <a:ext cx="1748977" cy="320040"/>
          </a:xfrm>
        </p:spPr>
        <p:txBody>
          <a:bodyPr/>
          <a:lstStyle>
            <a:lvl1pPr algn="ctr">
              <a:defRPr>
                <a:latin typeface="Arial"/>
                <a:cs typeface="Arial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67452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003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68634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7101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5739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78266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50" y="87240"/>
            <a:ext cx="8302752" cy="5303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5310" y="6439638"/>
            <a:ext cx="2133600" cy="320040"/>
          </a:xfrm>
        </p:spPr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439638"/>
            <a:ext cx="2895600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864660" y="6439638"/>
            <a:ext cx="2133600" cy="320040"/>
          </a:xfr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599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4153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4/6/2016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8528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66651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4/6/2016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282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7429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82000">
                <a:srgbClr val="032D6A"/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02255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012" y="796798"/>
            <a:ext cx="8842248" cy="5559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5310" y="6439638"/>
            <a:ext cx="2133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87DE6118-2437-4B30-8E3C-4D2BE6020583}" type="datetimeFigureOut">
              <a:rPr lang="en-US" smtClean="0"/>
              <a:pPr/>
              <a:t>4/6/2016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39638"/>
            <a:ext cx="2895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0124" y="6485406"/>
            <a:ext cx="61547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310" y="87240"/>
            <a:ext cx="7361226" cy="530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7389646" y="46091"/>
            <a:ext cx="1830990" cy="734027"/>
            <a:chOff x="6105351" y="1573693"/>
            <a:chExt cx="1830990" cy="7340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5351" y="1573693"/>
              <a:ext cx="605540" cy="73402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10891" y="1573693"/>
              <a:ext cx="1225450" cy="734027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3175" y="6450779"/>
            <a:ext cx="9144000" cy="418363"/>
          </a:xfrm>
          <a:prstGeom prst="rect">
            <a:avLst/>
          </a:prstGeom>
          <a:gradFill flip="none" rotWithShape="1">
            <a:gsLst>
              <a:gs pos="42000">
                <a:schemeClr val="bg1">
                  <a:alpha val="0"/>
                </a:schemeClr>
              </a:gs>
              <a:gs pos="75000">
                <a:srgbClr val="032D6A"/>
              </a:gs>
            </a:gsLst>
            <a:lin ang="27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626" y="6416775"/>
            <a:ext cx="1608614" cy="4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0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>
    <p:fade/>
  </p:transition>
  <p:txStyles>
    <p:titleStyle>
      <a:lvl1pPr algn="l" defTabSz="342900" rtl="0" eaLnBrk="1" latinLnBrk="0" hangingPunct="1">
        <a:spcBef>
          <a:spcPct val="0"/>
        </a:spcBef>
        <a:buNone/>
        <a:defRPr sz="2100" kern="1200">
          <a:solidFill>
            <a:srgbClr val="02255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7830" y="1168706"/>
            <a:ext cx="6761205" cy="1470025"/>
          </a:xfrm>
        </p:spPr>
        <p:txBody>
          <a:bodyPr>
            <a:normAutofit/>
          </a:bodyPr>
          <a:lstStyle/>
          <a:p>
            <a:r>
              <a:rPr lang="en-US" sz="3200" dirty="0"/>
              <a:t>Unmanned Aerial System (UAS) for Wildlife Tracking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8030" y="2983452"/>
            <a:ext cx="6400800" cy="1752600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Presenter: Chris Gass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Mentor: Dr. Michael Shafer</a:t>
            </a:r>
          </a:p>
          <a:p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Northern Arizona University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90" y="2983453"/>
            <a:ext cx="1895151" cy="1532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698" y="2798198"/>
            <a:ext cx="1589636" cy="212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85" y="4624421"/>
            <a:ext cx="3441489" cy="16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1435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10" y="134946"/>
            <a:ext cx="7361226" cy="530352"/>
          </a:xfrm>
        </p:spPr>
        <p:txBody>
          <a:bodyPr>
            <a:normAutofit/>
          </a:bodyPr>
          <a:lstStyle/>
          <a:p>
            <a:r>
              <a:rPr lang="en-US" sz="2800" dirty="0"/>
              <a:t>Introduction – Wildlife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12" y="749091"/>
            <a:ext cx="8842248" cy="5816713"/>
          </a:xfrm>
        </p:spPr>
        <p:txBody>
          <a:bodyPr/>
          <a:lstStyle/>
          <a:p>
            <a:r>
              <a:rPr lang="en-US" sz="2000" dirty="0"/>
              <a:t>Background on wildlife tracking:</a:t>
            </a:r>
          </a:p>
          <a:p>
            <a:pPr lvl="1"/>
            <a:r>
              <a:rPr lang="en-US" sz="1800" dirty="0"/>
              <a:t>Animals are tagged with transmitters </a:t>
            </a:r>
          </a:p>
          <a:p>
            <a:pPr lvl="2"/>
            <a:r>
              <a:rPr lang="en-US" sz="1800" dirty="0"/>
              <a:t>Smaller animals must use small, non satellite-link tags</a:t>
            </a:r>
          </a:p>
          <a:p>
            <a:pPr lvl="2"/>
            <a:r>
              <a:rPr lang="en-US" sz="1800" dirty="0"/>
              <a:t>Researchers must locate transmitters with handheld antennas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Purpose of this project:</a:t>
            </a:r>
          </a:p>
          <a:p>
            <a:pPr lvl="1"/>
            <a:r>
              <a:rPr lang="en-US" sz="1800" dirty="0"/>
              <a:t>Utilize a UAS to provide enhanced wildlife tracking abilities for researchers in the field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567543" y="2289441"/>
            <a:ext cx="6606401" cy="3011020"/>
            <a:chOff x="240777" y="2693205"/>
            <a:chExt cx="5748788" cy="25240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0777" y="2693205"/>
              <a:ext cx="2967779" cy="2524070"/>
            </a:xfrm>
            <a:prstGeom prst="rect">
              <a:avLst/>
            </a:prstGeom>
            <a:ln w="12700">
              <a:noFill/>
            </a:ln>
          </p:spPr>
        </p:pic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74915" y="2693205"/>
              <a:ext cx="2914650" cy="2524070"/>
            </a:xfrm>
            <a:prstGeom prst="rect">
              <a:avLst/>
            </a:prstGeom>
            <a:ln w="12700">
              <a:noFill/>
            </a:ln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2" b="95132" l="9976" r="92578">
                        <a14:foregroundMark x1="50506" y1="69168" x2="48867" y2="44354"/>
                        <a14:backgroundMark x1="41108" y1="62813" x2="34072" y2="30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7961"/>
          <a:stretch/>
        </p:blipFill>
        <p:spPr>
          <a:xfrm rot="10800000">
            <a:off x="5998102" y="489011"/>
            <a:ext cx="1284729" cy="14766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4523" y="902498"/>
            <a:ext cx="983087" cy="884399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6619874" y="1053766"/>
            <a:ext cx="195263" cy="716757"/>
          </a:xfrm>
          <a:custGeom>
            <a:avLst/>
            <a:gdLst>
              <a:gd name="connsiteX0" fmla="*/ 195263 w 195263"/>
              <a:gd name="connsiteY0" fmla="*/ 716757 h 716757"/>
              <a:gd name="connsiteX1" fmla="*/ 119063 w 195263"/>
              <a:gd name="connsiteY1" fmla="*/ 657225 h 716757"/>
              <a:gd name="connsiteX2" fmla="*/ 159544 w 195263"/>
              <a:gd name="connsiteY2" fmla="*/ 464344 h 716757"/>
              <a:gd name="connsiteX3" fmla="*/ 0 w 195263"/>
              <a:gd name="connsiteY3" fmla="*/ 0 h 71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263" h="716757">
                <a:moveTo>
                  <a:pt x="195263" y="716757"/>
                </a:moveTo>
                <a:cubicBezTo>
                  <a:pt x="160139" y="708025"/>
                  <a:pt x="125016" y="699294"/>
                  <a:pt x="119063" y="657225"/>
                </a:cubicBezTo>
                <a:cubicBezTo>
                  <a:pt x="113110" y="615156"/>
                  <a:pt x="179388" y="573881"/>
                  <a:pt x="159544" y="464344"/>
                </a:cubicBezTo>
                <a:cubicBezTo>
                  <a:pt x="139700" y="354806"/>
                  <a:pt x="70247" y="103981"/>
                  <a:pt x="0" y="0"/>
                </a:cubicBezTo>
              </a:path>
            </a:pathLst>
          </a:custGeom>
          <a:noFill/>
          <a:ln>
            <a:solidFill>
              <a:schemeClr val="tx1">
                <a:lumMod val="75000"/>
                <a:lumOff val="25000"/>
                <a:alpha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2" b="95132" l="9976" r="92578">
                        <a14:foregroundMark x1="50506" y1="69168" x2="48867" y2="44354"/>
                        <a14:backgroundMark x1="41108" y1="62813" x2="34072" y2="30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6406"/>
          <a:stretch/>
        </p:blipFill>
        <p:spPr>
          <a:xfrm rot="10800000">
            <a:off x="7158859" y="546914"/>
            <a:ext cx="695664" cy="147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04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49" y="55657"/>
            <a:ext cx="7543800" cy="755054"/>
          </a:xfrm>
        </p:spPr>
        <p:txBody>
          <a:bodyPr>
            <a:normAutofit/>
          </a:bodyPr>
          <a:lstStyle/>
          <a:p>
            <a:r>
              <a:rPr lang="en-US" sz="2800" dirty="0"/>
              <a:t>Introduction - UAS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0" r="1370"/>
          <a:stretch/>
        </p:blipFill>
        <p:spPr>
          <a:xfrm>
            <a:off x="2072624" y="938817"/>
            <a:ext cx="5386656" cy="3221014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2712" y="4419019"/>
            <a:ext cx="8842248" cy="19356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Unmanned Aerial System/Vehicle (UAS/UAV) or Drone:</a:t>
            </a:r>
          </a:p>
          <a:p>
            <a:pPr lvl="1"/>
            <a:r>
              <a:rPr lang="en-US" sz="1800" dirty="0"/>
              <a:t>Autonomous or remotely controlled flying vehicle</a:t>
            </a:r>
          </a:p>
          <a:p>
            <a:r>
              <a:rPr lang="en-US" dirty="0"/>
              <a:t>Benefits of a UAS for wildlife tracking:</a:t>
            </a:r>
          </a:p>
          <a:p>
            <a:pPr lvl="1"/>
            <a:r>
              <a:rPr lang="en-US" sz="1800" dirty="0"/>
              <a:t>Increased reception range</a:t>
            </a:r>
          </a:p>
          <a:p>
            <a:pPr lvl="1"/>
            <a:r>
              <a:rPr lang="en-US" sz="1800" dirty="0"/>
              <a:t>Ability to avoid rough terrain</a:t>
            </a:r>
          </a:p>
          <a:p>
            <a:pPr lvl="1"/>
            <a:r>
              <a:rPr lang="en-US" sz="1800" dirty="0"/>
              <a:t>Decreased time required to track each animal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09412" y="1398074"/>
            <a:ext cx="15262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Arial" charset="0"/>
                <a:ea typeface="Arial" charset="0"/>
                <a:cs typeface="Arial" charset="0"/>
              </a:rPr>
              <a:t>Bat roost site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5702456" y="1551963"/>
            <a:ext cx="606956" cy="536288"/>
          </a:xfrm>
          <a:prstGeom prst="straightConnector1">
            <a:avLst/>
          </a:prstGeom>
          <a:ln w="57150">
            <a:solidFill>
              <a:schemeClr val="accent4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742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10" y="142897"/>
            <a:ext cx="7361226" cy="530352"/>
          </a:xfrm>
        </p:spPr>
        <p:txBody>
          <a:bodyPr>
            <a:normAutofit/>
          </a:bodyPr>
          <a:lstStyle/>
          <a:p>
            <a:r>
              <a:rPr lang="en-US" sz="2800" dirty="0"/>
              <a:t>Quadcopter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Motor and component specification:</a:t>
            </a:r>
          </a:p>
          <a:p>
            <a:pPr lvl="1"/>
            <a:r>
              <a:rPr lang="en-US" sz="1800" dirty="0"/>
              <a:t>Heavy-lift quadcopter desired</a:t>
            </a:r>
          </a:p>
          <a:p>
            <a:pPr lvl="2"/>
            <a:r>
              <a:rPr lang="en-US" sz="1800" dirty="0"/>
              <a:t>~5-6 </a:t>
            </a:r>
            <a:r>
              <a:rPr lang="en-US" sz="1800" dirty="0" err="1"/>
              <a:t>lb</a:t>
            </a:r>
            <a:r>
              <a:rPr lang="en-US" sz="1800" dirty="0"/>
              <a:t> all-up weight</a:t>
            </a:r>
          </a:p>
          <a:p>
            <a:pPr lvl="2"/>
            <a:r>
              <a:rPr lang="en-US" sz="1800" dirty="0"/>
              <a:t>Including ~1 </a:t>
            </a:r>
            <a:r>
              <a:rPr lang="en-US" sz="1800" dirty="0" err="1"/>
              <a:t>lb</a:t>
            </a:r>
            <a:r>
              <a:rPr lang="en-US" sz="1800" dirty="0"/>
              <a:t> science payload</a:t>
            </a:r>
          </a:p>
          <a:p>
            <a:pPr lvl="1"/>
            <a:r>
              <a:rPr lang="en-US" sz="1800" dirty="0"/>
              <a:t>Durability and reliability for field use</a:t>
            </a:r>
          </a:p>
          <a:p>
            <a:pPr lvl="1"/>
            <a:r>
              <a:rPr lang="en-US" sz="1800" dirty="0"/>
              <a:t>Ease of construction and repair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23" y="3049300"/>
            <a:ext cx="3722117" cy="2042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41" b="13012"/>
          <a:stretch/>
        </p:blipFill>
        <p:spPr>
          <a:xfrm>
            <a:off x="4843243" y="855677"/>
            <a:ext cx="3906474" cy="23892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484" y="3488128"/>
            <a:ext cx="3491015" cy="27874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484" y="5181725"/>
            <a:ext cx="619813" cy="270038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937484" y="5491698"/>
            <a:ext cx="0" cy="27432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46419" y="5491052"/>
            <a:ext cx="0" cy="27432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730755" y="5627376"/>
            <a:ext cx="82296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739353" y="5630242"/>
            <a:ext cx="0" cy="275979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72292" y="5874775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6.14”</a:t>
            </a:r>
          </a:p>
        </p:txBody>
      </p:sp>
    </p:spTree>
    <p:extLst>
      <p:ext uri="{BB962C8B-B14F-4D97-AF65-F5344CB8AC3E}">
        <p14:creationId xmlns:p14="http://schemas.microsoft.com/office/powerpoint/2010/main" val="141807624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444" y="2117124"/>
            <a:ext cx="2243581" cy="1272367"/>
          </a:xfrm>
          <a:prstGeom prst="rect">
            <a:avLst/>
          </a:prstGeom>
        </p:spPr>
      </p:pic>
      <p:pic>
        <p:nvPicPr>
          <p:cNvPr id="1028" name="Picture 4" descr="http://www.deluxevectors.com/images/vector_images/thumb/wireless-directional-antenna-clip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4989" y="4405162"/>
            <a:ext cx="316056" cy="5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2311076" y="3816104"/>
            <a:ext cx="2886138" cy="25038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03" t="13625" r="8168" b="15605"/>
          <a:stretch/>
        </p:blipFill>
        <p:spPr>
          <a:xfrm>
            <a:off x="5562324" y="3176848"/>
            <a:ext cx="1989671" cy="1228314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266738" y="2583809"/>
            <a:ext cx="2747508" cy="16726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10" y="126995"/>
            <a:ext cx="7361226" cy="530352"/>
          </a:xfrm>
        </p:spPr>
        <p:txBody>
          <a:bodyPr>
            <a:normAutofit/>
          </a:bodyPr>
          <a:lstStyle/>
          <a:p>
            <a:r>
              <a:rPr lang="en-US" sz="2800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10" y="760422"/>
            <a:ext cx="8842248" cy="5559552"/>
          </a:xfrm>
        </p:spPr>
        <p:txBody>
          <a:bodyPr/>
          <a:lstStyle/>
          <a:p>
            <a:r>
              <a:rPr lang="en-US" sz="2000" dirty="0"/>
              <a:t>Data collected on a Raspberry Pi:</a:t>
            </a:r>
          </a:p>
          <a:p>
            <a:pPr lvl="1"/>
            <a:r>
              <a:rPr lang="en-US" sz="1800" dirty="0"/>
              <a:t>Software-Defined Radio (SDR) receives signal from the antenna</a:t>
            </a:r>
          </a:p>
          <a:p>
            <a:pPr lvl="1"/>
            <a:r>
              <a:rPr lang="en-US" sz="1800" dirty="0"/>
              <a:t>Flight controller sends telemetry data to Raspberry Pi</a:t>
            </a:r>
          </a:p>
          <a:p>
            <a:pPr lvl="1"/>
            <a:r>
              <a:rPr lang="en-US" sz="1800" dirty="0"/>
              <a:t>Raspberry Pi transmits data to Ground Station over wireless network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591622" y="4969385"/>
            <a:ext cx="1326293" cy="5432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Transmitter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(On animal)</a:t>
            </a:r>
          </a:p>
        </p:txBody>
      </p:sp>
      <p:cxnSp>
        <p:nvCxnSpPr>
          <p:cNvPr id="10" name="Elbow Connector 9"/>
          <p:cNvCxnSpPr>
            <a:stCxn id="4" idx="3"/>
            <a:endCxn id="11" idx="1"/>
          </p:cNvCxnSpPr>
          <p:nvPr/>
        </p:nvCxnSpPr>
        <p:spPr>
          <a:xfrm>
            <a:off x="1917915" y="5240996"/>
            <a:ext cx="1533966" cy="441429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51881" y="5390447"/>
            <a:ext cx="1124730" cy="58395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Antenna and SDR</a:t>
            </a:r>
          </a:p>
        </p:txBody>
      </p:sp>
      <p:cxnSp>
        <p:nvCxnSpPr>
          <p:cNvPr id="13" name="Straight Arrow Connector 12"/>
          <p:cNvCxnSpPr>
            <a:stCxn id="11" idx="0"/>
            <a:endCxn id="14" idx="2"/>
          </p:cNvCxnSpPr>
          <p:nvPr/>
        </p:nvCxnSpPr>
        <p:spPr>
          <a:xfrm flipV="1">
            <a:off x="4014246" y="4969385"/>
            <a:ext cx="473" cy="421062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306264" y="4451196"/>
            <a:ext cx="1416909" cy="51818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Raspberry Pi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41019" y="4932588"/>
            <a:ext cx="1595771" cy="6102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Ground Station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1256" y="4469184"/>
            <a:ext cx="1787027" cy="1505218"/>
          </a:xfrm>
          <a:prstGeom prst="rect">
            <a:avLst/>
          </a:prstGeom>
          <a:noFill/>
          <a:ln w="381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21206" y="4267428"/>
            <a:ext cx="1787027" cy="1820562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 Black" panose="020B0A040201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55483" y="4585171"/>
            <a:ext cx="1966844" cy="1305095"/>
          </a:xfrm>
          <a:prstGeom prst="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85175" y="3043698"/>
            <a:ext cx="1648927" cy="7724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Telemetry Data from Flight Controller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531885" y="2769983"/>
            <a:ext cx="1955509" cy="1319838"/>
          </a:xfrm>
          <a:prstGeom prst="rect">
            <a:avLst/>
          </a:prstGeom>
          <a:noFill/>
          <a:ln w="3810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7" name="Elbow Connector 66"/>
          <p:cNvCxnSpPr>
            <a:stCxn id="36" idx="3"/>
            <a:endCxn id="14" idx="0"/>
          </p:cNvCxnSpPr>
          <p:nvPr/>
        </p:nvCxnSpPr>
        <p:spPr>
          <a:xfrm>
            <a:off x="3334102" y="3429902"/>
            <a:ext cx="680617" cy="1021294"/>
          </a:xfrm>
          <a:prstGeom prst="bentConnector2">
            <a:avLst/>
          </a:prstGeom>
          <a:ln w="28575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83" b="14530"/>
          <a:stretch/>
        </p:blipFill>
        <p:spPr>
          <a:xfrm>
            <a:off x="4166349" y="2264016"/>
            <a:ext cx="1695957" cy="1156418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4" idx="3"/>
          </p:cNvCxnSpPr>
          <p:nvPr/>
        </p:nvCxnSpPr>
        <p:spPr>
          <a:xfrm flipV="1">
            <a:off x="4723173" y="4710290"/>
            <a:ext cx="641846" cy="1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utoShape 2" descr="data:image/jpeg;base64,/9j/4AAQSkZJRgABAQAAAQABAAD/2wCEAAkGBxQSEBIUEBIUFRUWEyEYFhUVGRYgFxgVHBUWHBcXHBoeHSggGB0lHBkYIz0kJSkrLi8vHiEzODMxNygzLywBCgoKBQUFDgUFDisZExkrKysrKysrKysrKysrKysrKysrKysrKysrKysrKysrKysrKysrKysrKysrKysrKysrK//AABEIAJwAXQMBIgACEQEDEQH/xAAcAAACAgMBAQAAAAAAAAAAAAAABwEIBAUGAgP/xABFEAABAwICBQYKBggHAAAAAAABAAIDBBEFEgYHEyExIkFRYXGBCBQyNUJygpGhtCNSkqKxwTNDYoPC0dLhFVRjk6Oy8P/EABQBAQAAAAAAAAAAAAAAAAAAAAD/xAAUEQEAAAAAAAAAAAAAAAAAAAAA/9oADAMBAAIRAxEAPwB4ouhanSjHYqGllqJjyY23tzud6LB1k7kGu0601gwyHPMc0jgdlC0jM8/wt6Sq56T6c1+JyZHPeGONmU8ObKd+4WG+Q9qxq2pq8axEG2eaZ2VrR5LGDgP2WNFzftVjdAdAafDIhlAknI+knI5RPOG/Vb1DvQYWprDaunw0MrswdtSYmPN3siytsD0coOIHNfuHeLyFN0EoQhAIQhAKFKEEFV1196VGerbSRu+ip977elMRv+yN3eU9tJ8XFHR1FQ79VGXAdLrckd5sqt6C4K7E8UijkJcHyGWdx4lgOaQ+1wv+0gdWo7Q4UtJ41M36eoFxfiyH0W9p8o9w5kyKmpbGxz5HBrGNLnOcbBrQLkk8wC+jGgAACwAsAOjmSJ15aYPmqG4bSm7QW7XLxklcRki7BuPWT1bw86a64555TBhLS1pdlbKG5pZHHhkbbkjo3ElM3Vi2uFAP8UJMxeS3NbOI92UPtuvfN3WWDqv1fx4bA18ga+qeLySW8i4/Rs6AOc8/wHd2QShCEAhCEAhCECj8IrGdnRQUzeM8pc71I7Ej7Tm+4rW+Dhg3Iq6pw4uELO4Zn/8AZg7iub8IPENpijYwd0MAHe4lx/JOHVJhop8HpG23vZtHdN3ku/kg22mGNCioaioNiY4yWg8DJwY3vcQktqJwA1dbNX1HK2Trgn0p3kku7QCT7QXQeEdjOSnpqVp/SvMj/VZYNB7XO+6uz1TYJ4phNMy1nyN20nTnfY7+xuUdyDsFi4piEdPE+Wd7WRsbdzncAP8A3MsopLaSPkx7GfEY3FtFSOvO4em4eV33uwdHKPUg7HQ3WLHiVVLFT08oijbm8YdbKTmAykeiTe4ub8V3Kw8Mw6OniZFAxscbBZrWiwH8+1ZgQCEIQCEKEFSNZ9VtsYrnN3/Tlg7WAMt7wVa7DqbZQxRj0I2s+y0BVJpzt8Zbf9biA+/Uf3Vv0FctczjVY/FADewihA63vufi9WLhiDWta3cGgADqAsFXRrfGNMRfeBW3H7pmYfFisaEGj02xnxPD6qoFszITk9c8ln3iFyuorBNhhgmfvkqnmVxPHJezPfYu9pY/hAVRGGxxDjNUNb7ru/JMHA6QQ00EbRYMia23Y0BBmgKUIQCEIQCEIQU+0FGfFqG/PWRu79oD+IVv1UDQo5MXor81Ywf8oCuAgrjoSc2lshPNVT/DaNVj1XHRYbPS9w6aqb7zJHfirHIFJr5dd2Fs5jV/0j802glNr9blZhsnM2sG/uB/hTYjdcAjnF0HpCEIPlVOcGOMYDnZTlBNgXW3Anm3pH1GviaN7mPw9gc1xa4bV25wNiPI6QnoUiNatC/CsXp8UpxyZH3e0c8gFnj22X77lBA8ICT/ACDP9539Cy6HXdVTZtjhYky2vlkcbXva/I6j7lvtbWm7YsIjNM+761gEZB3iItu9/us3tPUthqb0W8Sw1jnttLUWlkuN4BH0bD0WaeHSSgr/ACkU+MEn9ViG/wBio/srfFVM1r0myxitbawMucdeZodf3kq0+DVe1p4ZeOeJrve0E/igr9pA40ulzHncHVkTuxkmRrj7iVY4KvPhB0ZhxOmqW8JIRb14nm/wcxPvCK0TwQyt4SRtfu62goOG170BkwiR4G+GRj+wXyk/eXWaG4iKnD6WYenA0ntygEdxBWVjuGtqaWeB/kyxOYerM0i/aOKW2orFHRx1OGz7paWZxaP2C7lW6bPuexyBsIUBSgFz2nmjjcQoJqc2zObmjd9WVu9h/LsJXQqCgq5q1wGSvxKCnqC50VIHOcx3kta1+9g9aQ/irRBqRmo7zzifqv8AmE9UFcvCHw7JiUUvNNAPtMcQfgWpr6nMS2+D0p54wYj03YbD4WPeuf8ACFwba4fHO0cqnl3+pJYO+IYe5aLwcMasaukcRvtMztsGyfAM9yDp9feCbfDNs0cqmkz+w7kvHZwPcp1DY74xhmxceXTP2f7s8ph+Jb7KYWIUjJopIpBmZIwscDwLXCxHuKrhovXP0fxt8NQTsS7ZyHpicbxzd1wftILLlKnWboxUQVceL4YCZorbeID9I0CxdYceTuI6LHiE1IpA4AtNwRcEcCDwK9OCDmNAtM4cUpzLECxzDlkjd6Du3g4HjddQFj01HHHm2bGMzOzOytAzO+sbDeetZCAUFShAitR3nnFPVf8AMJ6pFajfPOJ+q/5hPVBr8ewttVSzU7/JljLL9FxuPcbFVT0YxOTCsUjfICDBMWTN6WXyyAdO7eOwK3ZSA8IDRMxzMr4m8iSzJrDhIPJcepw3do60D7glD2tc03a4AtI4EEXB9y4DW5oD/iUIlgAFVC0hn+ozjsie0ki/OT0rRah9NRLD4hO4bSIXhJ9OLnZ2t/A9ScFkFe9Wms5+H2osRa7ZMdla8+XBvtkc07ywHvHYrAwSh7Q5pBBAII4EEbiub0m0Coa+RslTADIPTaS1zgOAcR5Q7V0kEQY0NaLNaAAOgAWAQfRCEIBCEIEVqO88Yn6r/mE9Ei9RvnnE/Vf8wnoglYWM4ZHUwSQTtzRyNLXDqPOOgjis1CCpOl2jlRg9cBncC120p527swB3EHhmHOPyKdWrjWpDXBkNUWxVW5ovuZKeYtPMT9U9112+kWj8FdA6GqYHsPD6zTzOaeYhJeTUZUMq2bKpjNPnDjI64ka0OBtkG5zrc97HqQP1C8sbYBekAhCEAoKlBQIrUb55xTsf8wnqkVqN884p2P8AmE9UAhCEAospQgEIQgEIQgFBUqCgReo7zzinqv8AmE9VosF0UpaSaSamhDJJAc7gTvu654npW9Qf/9k="/>
          <p:cNvSpPr>
            <a:spLocks noChangeAspect="1" noChangeArrowheads="1"/>
          </p:cNvSpPr>
          <p:nvPr/>
        </p:nvSpPr>
        <p:spPr bwMode="auto">
          <a:xfrm>
            <a:off x="155575" y="-890588"/>
            <a:ext cx="1114425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" name="Picture 4" descr="http://www.deluxevectors.com/images/vector_images/thumb/wireless-directional-antenna-clip-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53" y="4863687"/>
            <a:ext cx="316056" cy="5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 flipV="1">
            <a:off x="6099309" y="5248239"/>
            <a:ext cx="548640" cy="1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52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7121434" y="4038626"/>
            <a:ext cx="1177809" cy="43739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5410" y="1843920"/>
            <a:ext cx="3043452" cy="37306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10" y="103142"/>
            <a:ext cx="7361226" cy="530352"/>
          </a:xfrm>
        </p:spPr>
        <p:txBody>
          <a:bodyPr>
            <a:normAutofit/>
          </a:bodyPr>
          <a:lstStyle/>
          <a:p>
            <a:r>
              <a:rPr lang="en-US" sz="2800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Signal analysis on Ground Station</a:t>
            </a:r>
          </a:p>
          <a:p>
            <a:pPr lvl="1"/>
            <a:r>
              <a:rPr lang="en-US" sz="2000" dirty="0"/>
              <a:t>SDR# Program provides power spectrum and spectrograms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5628" y="3506741"/>
            <a:ext cx="1526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Relative Signal Strength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98278" y="2766802"/>
            <a:ext cx="13451" cy="274491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11729" y="5675019"/>
            <a:ext cx="304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Frequency (Hz)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96468" y="5715355"/>
            <a:ext cx="2747442" cy="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206245" y="1908176"/>
            <a:ext cx="790075" cy="109728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 rot="5400000">
            <a:off x="7095506" y="3886196"/>
            <a:ext cx="1020241" cy="767600"/>
            <a:chOff x="7012692" y="3657600"/>
            <a:chExt cx="881980" cy="53053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7012692" y="3657600"/>
              <a:ext cx="880024" cy="6875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7014648" y="4188135"/>
              <a:ext cx="880024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442727" y="3664475"/>
              <a:ext cx="0" cy="519632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>
            <a:off x="4597167" y="4269996"/>
            <a:ext cx="18288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05598" y="3985369"/>
            <a:ext cx="172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Max. Signal Strength</a:t>
            </a:r>
          </a:p>
        </p:txBody>
      </p:sp>
    </p:spTree>
    <p:extLst>
      <p:ext uri="{BB962C8B-B14F-4D97-AF65-F5344CB8AC3E}">
        <p14:creationId xmlns:p14="http://schemas.microsoft.com/office/powerpoint/2010/main" val="115952277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10" y="103142"/>
            <a:ext cx="7361226" cy="530352"/>
          </a:xfrm>
        </p:spPr>
        <p:txBody>
          <a:bodyPr>
            <a:normAutofit/>
          </a:bodyPr>
          <a:lstStyle/>
          <a:p>
            <a:r>
              <a:rPr lang="en-US" sz="2800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Signal analysis on Ground Station</a:t>
            </a:r>
          </a:p>
          <a:p>
            <a:pPr lvl="1"/>
            <a:r>
              <a:rPr lang="en-US" sz="2000" dirty="0"/>
              <a:t>SDR# Program provides power spectrum and spectrograms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660" y="1843920"/>
            <a:ext cx="3043452" cy="3737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5628" y="3506741"/>
            <a:ext cx="1526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Relative Signal Strength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898278" y="2766802"/>
            <a:ext cx="13451" cy="2744913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11729" y="5675019"/>
            <a:ext cx="304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Frequency (Hz)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96468" y="5715355"/>
            <a:ext cx="2747442" cy="1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210311" y="1914853"/>
            <a:ext cx="790075" cy="109728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4597167" y="4269996"/>
            <a:ext cx="18288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505598" y="3985369"/>
            <a:ext cx="172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Min. Signal Strength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587579" y="3185857"/>
            <a:ext cx="1828800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504399" y="2901230"/>
            <a:ext cx="172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Max. Signal Strength</a:t>
            </a:r>
          </a:p>
        </p:txBody>
      </p:sp>
      <p:sp>
        <p:nvSpPr>
          <p:cNvPr id="26" name="Right Arrow 25"/>
          <p:cNvSpPr/>
          <p:nvPr/>
        </p:nvSpPr>
        <p:spPr>
          <a:xfrm rot="16200000">
            <a:off x="7012377" y="3988292"/>
            <a:ext cx="1177809" cy="437394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7095506" y="3886196"/>
            <a:ext cx="1020241" cy="767600"/>
            <a:chOff x="7012692" y="3657600"/>
            <a:chExt cx="881980" cy="5305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7012692" y="3657600"/>
              <a:ext cx="880024" cy="6875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7014648" y="4188135"/>
              <a:ext cx="880024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7442727" y="3664475"/>
              <a:ext cx="0" cy="519632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584628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2" y="119044"/>
            <a:ext cx="7361226" cy="530352"/>
          </a:xfrm>
        </p:spPr>
        <p:txBody>
          <a:bodyPr>
            <a:normAutofit/>
          </a:bodyPr>
          <a:lstStyle/>
          <a:p>
            <a:r>
              <a:rPr lang="en-US" sz="2800" dirty="0"/>
              <a:t>Conclusion and Continued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12" y="889077"/>
            <a:ext cx="8842248" cy="5559552"/>
          </a:xfrm>
        </p:spPr>
        <p:txBody>
          <a:bodyPr/>
          <a:lstStyle/>
          <a:p>
            <a:r>
              <a:rPr lang="en-US" sz="2000" dirty="0"/>
              <a:t>UAV capable of flight with full payload</a:t>
            </a:r>
          </a:p>
          <a:p>
            <a:r>
              <a:rPr lang="en-US" sz="2000" dirty="0"/>
              <a:t>Data acquisition from antenna and SDR using Raspberry Pi</a:t>
            </a:r>
          </a:p>
          <a:p>
            <a:r>
              <a:rPr lang="en-US" sz="2000" dirty="0"/>
              <a:t>Integration of signal data and telemetry data in </a:t>
            </a:r>
            <a:r>
              <a:rPr lang="en-US" sz="2000" dirty="0" err="1"/>
              <a:t>Matlab</a:t>
            </a:r>
            <a:endParaRPr lang="en-US" sz="2000" dirty="0"/>
          </a:p>
          <a:p>
            <a:pPr lvl="1"/>
            <a:r>
              <a:rPr lang="en-US" sz="1800" dirty="0"/>
              <a:t>Provides direction of strongest signal intensity</a:t>
            </a:r>
          </a:p>
          <a:p>
            <a:endParaRPr lang="en-US" sz="20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506" y="2480404"/>
            <a:ext cx="5204650" cy="3903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4376647" y="426030"/>
              <a:ext cx="12960" cy="25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74291" y="423706"/>
                <a:ext cx="17437" cy="30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/>
              <p14:cNvContentPartPr/>
              <p14:nvPr/>
            </p14:nvContentPartPr>
            <p14:xfrm>
              <a:off x="548047" y="1075110"/>
              <a:ext cx="0" cy="133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/>
            <p:spPr/>
          </p:pic>
        </mc:Fallback>
      </mc:AlternateContent>
    </p:spTree>
    <p:extLst>
      <p:ext uri="{BB962C8B-B14F-4D97-AF65-F5344CB8AC3E}">
        <p14:creationId xmlns:p14="http://schemas.microsoft.com/office/powerpoint/2010/main" val="164199927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1660" y="2271841"/>
            <a:ext cx="4038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u="sng" dirty="0"/>
              <a:t>Acknowledgements:</a:t>
            </a:r>
          </a:p>
          <a:p>
            <a:pPr lvl="1"/>
            <a:r>
              <a:rPr lang="en-US" sz="1800" dirty="0"/>
              <a:t>NASA Space Grant</a:t>
            </a:r>
          </a:p>
          <a:p>
            <a:pPr lvl="2"/>
            <a:r>
              <a:rPr lang="en-US" sz="1650" dirty="0"/>
              <a:t>Dr. Nadine Barlow</a:t>
            </a:r>
          </a:p>
          <a:p>
            <a:pPr lvl="2"/>
            <a:r>
              <a:rPr lang="en-US" sz="1650" dirty="0"/>
              <a:t>Kathleen </a:t>
            </a:r>
            <a:r>
              <a:rPr lang="en-US" sz="1650" dirty="0" err="1"/>
              <a:t>Stigmon</a:t>
            </a:r>
            <a:endParaRPr lang="en-US" sz="1650" dirty="0"/>
          </a:p>
          <a:p>
            <a:pPr lvl="1"/>
            <a:r>
              <a:rPr lang="en-US" sz="1800" dirty="0"/>
              <a:t>Dr. Michael Shafer</a:t>
            </a:r>
          </a:p>
          <a:p>
            <a:pPr lvl="1"/>
            <a:r>
              <a:rPr lang="en-US" sz="1800" dirty="0"/>
              <a:t>Joe Davidson</a:t>
            </a:r>
          </a:p>
          <a:p>
            <a:pPr lvl="1"/>
            <a:r>
              <a:rPr lang="en-US" sz="1800" dirty="0"/>
              <a:t>Kellan </a:t>
            </a:r>
            <a:r>
              <a:rPr lang="en-US" sz="1800" dirty="0" err="1"/>
              <a:t>Rothfus</a:t>
            </a:r>
            <a:endParaRPr lang="en-US" sz="1800" dirty="0"/>
          </a:p>
          <a:p>
            <a:pPr lvl="1"/>
            <a:endParaRPr lang="en-US" sz="1800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2400" dirty="0"/>
              <a:t>		</a:t>
            </a:r>
            <a:r>
              <a:rPr lang="en-US" sz="3200" dirty="0"/>
              <a:t>Questions?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79995" y="952839"/>
            <a:ext cx="7839621" cy="4525963"/>
          </a:xfrm>
        </p:spPr>
        <p:txBody>
          <a:bodyPr>
            <a:normAutofit/>
          </a:bodyPr>
          <a:lstStyle/>
          <a:p>
            <a:r>
              <a:rPr lang="en-US" sz="2000" dirty="0"/>
              <a:t>Lighten frame further and improve portability of the system </a:t>
            </a:r>
          </a:p>
          <a:p>
            <a:r>
              <a:rPr lang="en-US" sz="2000" dirty="0"/>
              <a:t>Continue development of </a:t>
            </a:r>
            <a:r>
              <a:rPr lang="en-US" sz="2000" dirty="0" err="1"/>
              <a:t>Matlab</a:t>
            </a:r>
            <a:r>
              <a:rPr lang="en-US" sz="2000" dirty="0"/>
              <a:t> algorithm for locating signals</a:t>
            </a:r>
          </a:p>
        </p:txBody>
      </p:sp>
    </p:spTree>
    <p:extLst>
      <p:ext uri="{BB962C8B-B14F-4D97-AF65-F5344CB8AC3E}">
        <p14:creationId xmlns:p14="http://schemas.microsoft.com/office/powerpoint/2010/main" val="49310381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AS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prstDash val="solid"/>
          <a:headEnd type="none"/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ASL" id="{CB1CB327-C2A8-452A-AE2A-034405AD1DB1}" vid="{070C26A3-BFBD-46E8-8300-C616B70042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DASL</Template>
  <TotalTime>484</TotalTime>
  <Words>310</Words>
  <Application>Microsoft Office PowerPoint</Application>
  <PresentationFormat>On-screen Show (4:3)</PresentationFormat>
  <Paragraphs>156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Black</vt:lpstr>
      <vt:lpstr>Calibri</vt:lpstr>
      <vt:lpstr>DASL</vt:lpstr>
      <vt:lpstr>Unmanned Aerial System (UAS) for Wildlife Tracking</vt:lpstr>
      <vt:lpstr>Introduction – Wildlife Tracking</vt:lpstr>
      <vt:lpstr>Introduction - UAS</vt:lpstr>
      <vt:lpstr>Quadcopter</vt:lpstr>
      <vt:lpstr>Data Collection</vt:lpstr>
      <vt:lpstr>Analysis</vt:lpstr>
      <vt:lpstr>Analysis</vt:lpstr>
      <vt:lpstr>Conclusion and Continued Work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Unmanned Aerial System for Animal Tracking</dc:title>
  <dc:creator>Chris Gass</dc:creator>
  <cp:lastModifiedBy>Chris Gass</cp:lastModifiedBy>
  <cp:revision>111</cp:revision>
  <dcterms:created xsi:type="dcterms:W3CDTF">2016-02-26T09:07:15Z</dcterms:created>
  <dcterms:modified xsi:type="dcterms:W3CDTF">2016-04-07T04:49:11Z</dcterms:modified>
</cp:coreProperties>
</file>